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61" r:id="rId6"/>
    <p:sldMasterId id="2147493675" r:id="rId7"/>
  </p:sldMasterIdLst>
  <p:notesMasterIdLst>
    <p:notesMasterId r:id="rId85"/>
  </p:notesMasterIdLst>
  <p:handoutMasterIdLst>
    <p:handoutMasterId r:id="rId86"/>
  </p:handoutMasterIdLst>
  <p:sldIdLst>
    <p:sldId id="854" r:id="rId8"/>
    <p:sldId id="2142532378" r:id="rId9"/>
    <p:sldId id="2142532479" r:id="rId10"/>
    <p:sldId id="2142532480" r:id="rId11"/>
    <p:sldId id="2142532500" r:id="rId12"/>
    <p:sldId id="1308" r:id="rId13"/>
    <p:sldId id="1309" r:id="rId14"/>
    <p:sldId id="1310" r:id="rId15"/>
    <p:sldId id="1312" r:id="rId16"/>
    <p:sldId id="1313" r:id="rId17"/>
    <p:sldId id="1314" r:id="rId18"/>
    <p:sldId id="1315" r:id="rId19"/>
    <p:sldId id="1321" r:id="rId20"/>
    <p:sldId id="1322" r:id="rId21"/>
    <p:sldId id="1323" r:id="rId22"/>
    <p:sldId id="1324" r:id="rId23"/>
    <p:sldId id="1325" r:id="rId24"/>
    <p:sldId id="1326" r:id="rId25"/>
    <p:sldId id="2142532501" r:id="rId26"/>
    <p:sldId id="2142532393" r:id="rId27"/>
    <p:sldId id="270" r:id="rId28"/>
    <p:sldId id="373" r:id="rId29"/>
    <p:sldId id="271" r:id="rId30"/>
    <p:sldId id="272" r:id="rId31"/>
    <p:sldId id="273" r:id="rId32"/>
    <p:sldId id="325" r:id="rId33"/>
    <p:sldId id="274" r:id="rId34"/>
    <p:sldId id="275" r:id="rId35"/>
    <p:sldId id="326" r:id="rId36"/>
    <p:sldId id="329" r:id="rId37"/>
    <p:sldId id="277" r:id="rId38"/>
    <p:sldId id="278" r:id="rId39"/>
    <p:sldId id="341" r:id="rId40"/>
    <p:sldId id="377" r:id="rId41"/>
    <p:sldId id="2142532502" r:id="rId42"/>
    <p:sldId id="2142532503" r:id="rId43"/>
    <p:sldId id="1264" r:id="rId44"/>
    <p:sldId id="1265" r:id="rId45"/>
    <p:sldId id="2142532391" r:id="rId46"/>
    <p:sldId id="2142532389" r:id="rId47"/>
    <p:sldId id="2142532477" r:id="rId48"/>
    <p:sldId id="2142532478" r:id="rId49"/>
    <p:sldId id="838" r:id="rId50"/>
    <p:sldId id="839" r:id="rId51"/>
    <p:sldId id="2142532396" r:id="rId52"/>
    <p:sldId id="460" r:id="rId53"/>
    <p:sldId id="1331" r:id="rId54"/>
    <p:sldId id="2142532504" r:id="rId55"/>
    <p:sldId id="498" r:id="rId56"/>
    <p:sldId id="1287" r:id="rId57"/>
    <p:sldId id="1288" r:id="rId58"/>
    <p:sldId id="2142532505" r:id="rId59"/>
    <p:sldId id="2142532459" r:id="rId60"/>
    <p:sldId id="2142532506" r:id="rId61"/>
    <p:sldId id="2142532508" r:id="rId62"/>
    <p:sldId id="2142532507" r:id="rId63"/>
    <p:sldId id="2142532509" r:id="rId64"/>
    <p:sldId id="2142532461" r:id="rId65"/>
    <p:sldId id="2142532462" r:id="rId66"/>
    <p:sldId id="2142532463" r:id="rId67"/>
    <p:sldId id="2142532464" r:id="rId68"/>
    <p:sldId id="2142532465" r:id="rId69"/>
    <p:sldId id="2142532466" r:id="rId70"/>
    <p:sldId id="2142532467" r:id="rId71"/>
    <p:sldId id="2142532468" r:id="rId72"/>
    <p:sldId id="2142532469" r:id="rId73"/>
    <p:sldId id="2142532470" r:id="rId74"/>
    <p:sldId id="2142532471" r:id="rId75"/>
    <p:sldId id="2142532472" r:id="rId76"/>
    <p:sldId id="2142532473" r:id="rId77"/>
    <p:sldId id="2142532510" r:id="rId78"/>
    <p:sldId id="2142532511" r:id="rId79"/>
    <p:sldId id="2142532512" r:id="rId80"/>
    <p:sldId id="2142532513" r:id="rId81"/>
    <p:sldId id="2142532474" r:id="rId82"/>
    <p:sldId id="2142532475" r:id="rId83"/>
    <p:sldId id="2142532476" r:id="rId8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79"/>
    <p:restoredTop sz="96312"/>
  </p:normalViewPr>
  <p:slideViewPr>
    <p:cSldViewPr snapToObjects="1">
      <p:cViewPr varScale="1">
        <p:scale>
          <a:sx n="219" d="100"/>
          <a:sy n="219" d="100"/>
        </p:scale>
        <p:origin x="1752" y="48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40" d="100"/>
          <a:sy n="14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4/17/25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39A9-492F-CC49-C508-A8A5B908754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8C7746C-4221-D316-38D0-0D4E7A76120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8FD8D36C-0C8B-22A1-45C1-F08BDDEC2E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600F387-DAB6-F8C7-9829-59175183CA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5751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D038-6D88-14D7-E8E9-2220B828825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D44B080-B0FF-3629-08F7-BDC17CFA2B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369F85E-183B-8B05-C984-265EDE11EC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0FECEDB-B67B-2B09-7388-1659674CF5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13875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311A0-4DAD-0D18-7144-7D17C8ABAEB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828F43D-4C29-DC14-12D5-4A27A22B4E0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98EB6B0-1911-7953-C68C-0BE58A83F0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F517FC5-D241-B58C-BECA-581BE9E0BB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4027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58</a:t>
            </a:fld>
            <a:endParaRPr lang="en-US" altLang="en-US"/>
          </a:p>
        </p:txBody>
      </p:sp>
    </p:spTree>
    <p:extLst>
      <p:ext uri="{BB962C8B-B14F-4D97-AF65-F5344CB8AC3E}">
        <p14:creationId xmlns:p14="http://schemas.microsoft.com/office/powerpoint/2010/main" val="320252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91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13615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573908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064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730707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85728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137912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3852160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6377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5376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50072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975644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266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2347231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628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616448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92376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100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29277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7028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780635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2380764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2363634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473898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579370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1048742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577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900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144183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267787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241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005281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914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430732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9091357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18850710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467670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1266872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5087541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51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6" name="Picture 8" descr="Cover-6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02246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1992447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8520452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2.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2.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W4111-2025S-11-Module-II-NoSql-Module-IV-1</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0" r:id="rId8"/>
    <p:sldLayoutId id="214749362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084080"/>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 id="2147493636"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070630"/>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 id="2147493674"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9855669"/>
      </p:ext>
    </p:extLst>
  </p:cSld>
  <p:clrMap bg1="lt1" tx1="dk1" bg2="lt2" tx2="dk2" accent1="accent1" accent2="accent2" accent3="accent3" accent4="accent4" accent5="accent5" accent6="accent6" hlink="hlink" folHlink="folHlink"/>
  <p:sldLayoutIdLst>
    <p:sldLayoutId id="2147493676" r:id="rId1"/>
    <p:sldLayoutId id="2147493677" r:id="rId2"/>
    <p:sldLayoutId id="2147493678" r:id="rId3"/>
    <p:sldLayoutId id="2147493679" r:id="rId4"/>
    <p:sldLayoutId id="2147493680" r:id="rId5"/>
    <p:sldLayoutId id="2147493681" r:id="rId6"/>
    <p:sldLayoutId id="2147493682" r:id="rId7"/>
    <p:sldLayoutId id="2147493683" r:id="rId8"/>
    <p:sldLayoutId id="2147493684" r:id="rId9"/>
    <p:sldLayoutId id="2147493685" r:id="rId10"/>
    <p:sldLayoutId id="2147493686" r:id="rId11"/>
    <p:sldLayoutId id="2147493687" r:id="rId12"/>
    <p:sldLayoutId id="2147493688" r:id="rId13"/>
    <p:sldLayoutId id="2147493689"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4.emf"/></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tiff"/><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35.png"/><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7F4EC-3862-619D-DDA2-2FFFE05E6FBE}"/>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86FB0F0F-57FC-F72F-F751-B85F542CD2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E3E73D0E-04B1-A022-4E15-0D9859E2A6D3}"/>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Schedules</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Consistency/Serializability Models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858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49BC5D-24D1-CACD-B53E-6170217FF521}"/>
              </a:ext>
            </a:extLst>
          </p:cNvPr>
          <p:cNvSpPr>
            <a:spLocks noGrp="1"/>
          </p:cNvSpPr>
          <p:nvPr>
            <p:ph idx="1"/>
          </p:nvPr>
        </p:nvSpPr>
        <p:spPr>
          <a:xfrm>
            <a:off x="152400" y="3009900"/>
            <a:ext cx="8839200" cy="1619249"/>
          </a:xfrm>
        </p:spPr>
        <p:txBody>
          <a:bodyPr/>
          <a:lstStyle/>
          <a:p>
            <a:r>
              <a:rPr lang="en-US" sz="1600" dirty="0"/>
              <a:t>We covered serial schedules, 2PL and serializable in the previous lecture.</a:t>
            </a:r>
          </a:p>
          <a:p>
            <a:r>
              <a:rPr lang="en-US" sz="1600" dirty="0"/>
              <a:t>The types of schedules are much more complex.</a:t>
            </a:r>
          </a:p>
          <a:p>
            <a:r>
              <a:rPr lang="en-US" sz="1600" dirty="0"/>
              <a:t>There are also forms of conflict management and lock types other than R/W.</a:t>
            </a:r>
          </a:p>
          <a:p>
            <a:r>
              <a:rPr lang="en-US" sz="1600" dirty="0"/>
              <a:t>We will talk a little bit about them for awareness.</a:t>
            </a:r>
          </a:p>
          <a:p>
            <a:r>
              <a:rPr lang="en-US" sz="1600" dirty="0"/>
              <a:t>These are academically interesting but do not come up in practice.</a:t>
            </a:r>
          </a:p>
        </p:txBody>
      </p:sp>
      <p:sp>
        <p:nvSpPr>
          <p:cNvPr id="3" name="Title 2">
            <a:extLst>
              <a:ext uri="{FF2B5EF4-FFF2-40B4-BE49-F238E27FC236}">
                <a16:creationId xmlns:a16="http://schemas.microsoft.com/office/drawing/2014/main" id="{CA082CB5-53B8-FF63-C0CC-E36A812EA6CD}"/>
              </a:ext>
            </a:extLst>
          </p:cNvPr>
          <p:cNvSpPr>
            <a:spLocks noGrp="1"/>
          </p:cNvSpPr>
          <p:nvPr>
            <p:ph type="title"/>
          </p:nvPr>
        </p:nvSpPr>
        <p:spPr/>
        <p:txBody>
          <a:bodyPr/>
          <a:lstStyle/>
          <a:p>
            <a:r>
              <a:rPr lang="en-US" dirty="0"/>
              <a:t>Schedules and Serializable</a:t>
            </a:r>
          </a:p>
        </p:txBody>
      </p:sp>
      <p:pic>
        <p:nvPicPr>
          <p:cNvPr id="1026" name="Picture 2" descr="schedules">
            <a:extLst>
              <a:ext uri="{FF2B5EF4-FFF2-40B4-BE49-F238E27FC236}">
                <a16:creationId xmlns:a16="http://schemas.microsoft.com/office/drawing/2014/main" id="{296186F0-487B-B2FA-8267-F9C8F85ED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34907"/>
            <a:ext cx="4152039" cy="237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1E2EEBAA-1906-D6BC-2B8F-1AACE956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20" y="514351"/>
            <a:ext cx="405681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2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4067BA-2EBA-94CE-7967-53F99DEF5307}"/>
              </a:ext>
            </a:extLst>
          </p:cNvPr>
          <p:cNvSpPr>
            <a:spLocks noGrp="1"/>
          </p:cNvSpPr>
          <p:nvPr>
            <p:ph idx="1"/>
          </p:nvPr>
        </p:nvSpPr>
        <p:spPr/>
        <p:txBody>
          <a:bodyPr/>
          <a:lstStyle/>
          <a:p>
            <a:r>
              <a:rPr lang="en-US" dirty="0"/>
              <a:t>Transactions – some advanced concepts</a:t>
            </a:r>
          </a:p>
          <a:p>
            <a:pPr lvl="1"/>
            <a:r>
              <a:rPr lang="en-US" dirty="0"/>
              <a:t>Locking</a:t>
            </a:r>
          </a:p>
          <a:p>
            <a:pPr lvl="1"/>
            <a:r>
              <a:rPr lang="en-US" dirty="0"/>
              <a:t>Deadlock</a:t>
            </a:r>
          </a:p>
          <a:p>
            <a:pPr lvl="1"/>
            <a:r>
              <a:rPr lang="en-US" dirty="0"/>
              <a:t>Schedules and consistency models</a:t>
            </a:r>
          </a:p>
          <a:p>
            <a:pPr lvl="1"/>
            <a:r>
              <a:rPr lang="en-US" dirty="0"/>
              <a:t>ACID, BASE, Eventual Consistency, “CAP Theorem”</a:t>
            </a:r>
          </a:p>
          <a:p>
            <a:r>
              <a:rPr lang="en-US" dirty="0"/>
              <a:t>Big Data</a:t>
            </a:r>
          </a:p>
          <a:p>
            <a:pPr lvl="1"/>
            <a:r>
              <a:rPr lang="en-US" dirty="0"/>
              <a:t>Introduction to concepts: Data lake, data warehouse, ETL/ELT</a:t>
            </a:r>
          </a:p>
          <a:p>
            <a:pPr lvl="1"/>
            <a:r>
              <a:rPr lang="en-US" dirty="0"/>
              <a:t>Star schema</a:t>
            </a:r>
          </a:p>
          <a:p>
            <a:r>
              <a:rPr lang="en-US" dirty="0"/>
              <a:t>Project and HW 5</a:t>
            </a:r>
          </a:p>
          <a:p>
            <a:pPr lvl="1"/>
            <a:r>
              <a:rPr lang="en-US" dirty="0"/>
              <a:t>Overview</a:t>
            </a:r>
          </a:p>
          <a:p>
            <a:pPr lvl="1"/>
            <a:r>
              <a:rPr lang="en-US" dirty="0"/>
              <a:t>Full stack web application, REST overview</a:t>
            </a:r>
          </a:p>
          <a:p>
            <a:pPr lvl="1"/>
            <a:r>
              <a:rPr lang="en-US" dirty="0"/>
              <a:t>Code orientation and walkthroughs</a:t>
            </a:r>
          </a:p>
          <a:p>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845E894E-FAA5-B53D-085E-3DD8455BEA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612120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7E06-68A8-4D9B-06F5-FAECF209296F}"/>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4E18E6CF-2FC4-18EB-9854-6512D33F55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4CE90A78-EB02-853A-BAE7-5B293259AD3C}"/>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ACID, BASE</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CAP Theorem</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8668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E8E6EC8-F3B0-2AAC-0F3A-E68E09D02EFF}"/>
              </a:ext>
            </a:extLst>
          </p:cNvPr>
          <p:cNvSpPr>
            <a:spLocks noGrp="1"/>
          </p:cNvSpPr>
          <p:nvPr>
            <p:ph idx="1"/>
          </p:nvPr>
        </p:nvSpPr>
        <p:spPr/>
        <p:txBody>
          <a:bodyPr/>
          <a:lstStyle/>
          <a:p>
            <a:r>
              <a:rPr lang="en-US" sz="1600" dirty="0"/>
              <a:t>“Eventual consistency is a consistency model used in distributed computing to achieve high availability. Put simply: if no new updates are made to a given data item, eventually all accesses to that item will return the last updated value.[1] Eventual consistency, also called optimistic replication, is widely deployed in distributed systems and has origins in early mobile computing projects. A system that has achieved eventual consistency is often said to have converged, or achieved replica convergence. Eventual consistency is a weak guarantee – most stronger models, like linearizability, are trivially eventually consistent.</a:t>
            </a:r>
            <a:br>
              <a:rPr lang="en-US" sz="1600" dirty="0"/>
            </a:br>
            <a:endParaRPr lang="en-US" sz="1600" dirty="0"/>
          </a:p>
          <a:p>
            <a:r>
              <a:rPr lang="en-US" sz="1600" dirty="0"/>
              <a:t>Concepts and motivation:</a:t>
            </a:r>
          </a:p>
          <a:p>
            <a:pPr lvl="1"/>
            <a:r>
              <a:rPr lang="en-US" sz="1400" dirty="0"/>
              <a:t>Availability (and scalability) require multiple DBMS.</a:t>
            </a:r>
          </a:p>
          <a:p>
            <a:pPr lvl="1"/>
            <a:r>
              <a:rPr lang="en-US" sz="1400" dirty="0"/>
              <a:t>Scalability requires multiple copies of each data item.</a:t>
            </a:r>
          </a:p>
          <a:p>
            <a:pPr lvl="1"/>
            <a:r>
              <a:rPr lang="en-US" sz="1400" dirty="0"/>
              <a:t>Strict consistency requires complex, distributed locking and transaction protocols.</a:t>
            </a:r>
          </a:p>
          <a:p>
            <a:pPr lvl="1"/>
            <a:r>
              <a:rPr lang="en-US" sz="1400" i="1" dirty="0"/>
              <a:t>Most</a:t>
            </a:r>
            <a:r>
              <a:rPr lang="en-US" sz="1400" dirty="0"/>
              <a:t> of the time, conflicts do not occur or are not crucial.</a:t>
            </a:r>
          </a:p>
          <a:p>
            <a:pPr lvl="1"/>
            <a:r>
              <a:rPr lang="en-US" sz="1400" dirty="0"/>
              <a:t>When conflicts occur, much of the time, it is possible to reconcile conflicts instead of preventing them.</a:t>
            </a:r>
          </a:p>
        </p:txBody>
      </p:sp>
      <p:sp>
        <p:nvSpPr>
          <p:cNvPr id="5" name="Title 4">
            <a:extLst>
              <a:ext uri="{FF2B5EF4-FFF2-40B4-BE49-F238E27FC236}">
                <a16:creationId xmlns:a16="http://schemas.microsoft.com/office/drawing/2014/main" id="{0F8920AC-E0AE-3538-6343-0FD39EE8D6B4}"/>
              </a:ext>
            </a:extLst>
          </p:cNvPr>
          <p:cNvSpPr>
            <a:spLocks noGrp="1"/>
          </p:cNvSpPr>
          <p:nvPr>
            <p:ph type="title"/>
          </p:nvPr>
        </p:nvSpPr>
        <p:spPr/>
        <p:txBody>
          <a:bodyPr/>
          <a:lstStyle/>
          <a:p>
            <a:r>
              <a:rPr lang="en-US" dirty="0"/>
              <a:t>Eventual Consistency</a:t>
            </a:r>
          </a:p>
        </p:txBody>
      </p:sp>
    </p:spTree>
    <p:extLst>
      <p:ext uri="{BB962C8B-B14F-4D97-AF65-F5344CB8AC3E}">
        <p14:creationId xmlns:p14="http://schemas.microsoft.com/office/powerpoint/2010/main" val="654082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284676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2875260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4657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A61D0-BB96-BED2-A0E0-F5C926B2E9E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01EE6BF-CEEC-C18D-30F1-BE3D100501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490F1A1-FE79-C74A-5C2E-2B96FDDA129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2DB91500-849C-52B0-B3B9-C687FACA48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4F402DA8-0D22-7DDF-AD5B-1E06215D733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B5703627-D7D1-455F-2366-596A1B6B06F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388421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052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39064" y="590550"/>
            <a:ext cx="5060302" cy="3819871"/>
          </a:xfrm>
          <a:prstGeom prst="rect">
            <a:avLst/>
          </a:prstGeom>
        </p:spPr>
      </p:pic>
    </p:spTree>
    <p:extLst>
      <p:ext uri="{BB962C8B-B14F-4D97-AF65-F5344CB8AC3E}">
        <p14:creationId xmlns:p14="http://schemas.microsoft.com/office/powerpoint/2010/main" val="998280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71B7A-B9BE-205F-22E2-ED470A097A1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0600CB2-CAC6-3844-EDD0-DD36E7162D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B3EE121-EF3F-E2D0-8734-27007E80B66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0F90AF5-1492-6573-7B9C-8749445164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1E273E0-F1CF-A2D8-B571-392E7F30035D}"/>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IV</a:t>
            </a:r>
            <a:br>
              <a:rPr lang="en-US" altLang="en-US" sz="2800" i="1" dirty="0">
                <a:solidFill>
                  <a:schemeClr val="bg1"/>
                </a:solidFill>
              </a:rPr>
            </a:br>
            <a:r>
              <a:rPr lang="en-US" altLang="en-US" sz="2800" i="1" dirty="0">
                <a:solidFill>
                  <a:schemeClr val="bg1"/>
                </a:solidFill>
              </a:rPr>
              <a:t>Big Data</a:t>
            </a:r>
            <a:br>
              <a:rPr lang="en-US" altLang="en-US" sz="2800" i="1" dirty="0">
                <a:solidFill>
                  <a:schemeClr val="bg1"/>
                </a:solidFill>
              </a:rPr>
            </a:br>
            <a:endParaRPr lang="en-US" altLang="en-US" sz="2800" i="1" dirty="0">
              <a:solidFill>
                <a:schemeClr val="bg1"/>
              </a:solidFill>
            </a:endParaRPr>
          </a:p>
        </p:txBody>
      </p:sp>
      <p:sp>
        <p:nvSpPr>
          <p:cNvPr id="8" name="TextBox 9">
            <a:extLst>
              <a:ext uri="{FF2B5EF4-FFF2-40B4-BE49-F238E27FC236}">
                <a16:creationId xmlns:a16="http://schemas.microsoft.com/office/drawing/2014/main" id="{CA42C381-B4B9-E39B-632B-BFB7D4B2C1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55226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33530B9-56FA-53E2-6059-E972A8993C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974D633-4F13-A3B2-6269-1B22FFDAAE48}"/>
              </a:ext>
            </a:extLst>
          </p:cNvPr>
          <p:cNvSpPr txBox="1">
            <a:spLocks noChangeArrowheads="1"/>
          </p:cNvSpPr>
          <p:nvPr/>
        </p:nvSpPr>
        <p:spPr bwMode="auto">
          <a:xfrm>
            <a:off x="0" y="1200150"/>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Introduction to</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Enterprise Information Integration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ETL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97528154"/>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352550"/>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05449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EB6EB-C050-00FB-5D3D-989CE7484A2B}"/>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2A1C6C12-3104-2DB4-BA18-A764E46668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4CEA2DF-BC1E-3AE4-8D55-651410BE3D41}"/>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Star Schema</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750155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4191000" y="829167"/>
            <a:ext cx="4904182" cy="3789965"/>
          </a:xfrm>
          <a:prstGeom prst="rect">
            <a:avLst/>
          </a:prstGeom>
        </p:spPr>
      </p:pic>
      <p:sp>
        <p:nvSpPr>
          <p:cNvPr id="3" name="Content Placeholder 1">
            <a:extLst>
              <a:ext uri="{FF2B5EF4-FFF2-40B4-BE49-F238E27FC236}">
                <a16:creationId xmlns:a16="http://schemas.microsoft.com/office/drawing/2014/main" id="{1048F35E-FEA7-59A7-8253-C7E83A7C32AF}"/>
              </a:ext>
            </a:extLst>
          </p:cNvPr>
          <p:cNvSpPr>
            <a:spLocks noGrp="1"/>
          </p:cNvSpPr>
          <p:nvPr>
            <p:ph idx="1"/>
          </p:nvPr>
        </p:nvSpPr>
        <p:spPr>
          <a:xfrm>
            <a:off x="125018" y="666750"/>
            <a:ext cx="4142182" cy="4191000"/>
          </a:xfrm>
        </p:spPr>
        <p:txBody>
          <a:bodyPr/>
          <a:lstStyle/>
          <a:p>
            <a:r>
              <a:rPr lang="en-US" sz="1100" dirty="0"/>
              <a:t>A common model for (some) data in a date warehouse is a </a:t>
            </a:r>
            <a:r>
              <a:rPr lang="en-US" sz="1100" i="1" dirty="0"/>
              <a:t>star schema.</a:t>
            </a:r>
          </a:p>
          <a:p>
            <a:r>
              <a:rPr lang="en-US" sz="1100" dirty="0"/>
              <a:t>There are one or more </a:t>
            </a:r>
            <a:r>
              <a:rPr lang="en-US" sz="1100" i="1" dirty="0"/>
              <a:t>fact tables</a:t>
            </a:r>
            <a:r>
              <a:rPr lang="en-US" sz="1100" dirty="0"/>
              <a:t> that have records for small facts, e.g.</a:t>
            </a:r>
          </a:p>
          <a:p>
            <a:pPr lvl="1"/>
            <a:r>
              <a:rPr lang="en-US" sz="1100" dirty="0"/>
              <a:t>Sold product A.</a:t>
            </a:r>
          </a:p>
          <a:p>
            <a:pPr lvl="1"/>
            <a:r>
              <a:rPr lang="en-US" sz="1100" dirty="0"/>
              <a:t>To customer B.</a:t>
            </a:r>
          </a:p>
          <a:p>
            <a:pPr lvl="1"/>
            <a:r>
              <a:rPr lang="en-US" sz="1100" dirty="0"/>
              <a:t>At price C.</a:t>
            </a:r>
          </a:p>
          <a:p>
            <a:r>
              <a:rPr lang="en-US" sz="1100" dirty="0"/>
              <a:t>Facts are positioned in dimensions, e.g.</a:t>
            </a:r>
          </a:p>
          <a:p>
            <a:pPr lvl="1"/>
            <a:r>
              <a:rPr lang="en-US" sz="1100" dirty="0"/>
              <a:t>Date, time</a:t>
            </a:r>
          </a:p>
          <a:p>
            <a:pPr lvl="1"/>
            <a:r>
              <a:rPr lang="en-US" sz="1100" dirty="0"/>
              <a:t>Location</a:t>
            </a:r>
          </a:p>
          <a:p>
            <a:pPr lvl="1"/>
            <a:r>
              <a:rPr lang="en-US" sz="1100" dirty="0"/>
              <a:t>Product category</a:t>
            </a:r>
          </a:p>
          <a:p>
            <a:pPr lvl="1"/>
            <a:r>
              <a:rPr lang="en-US" sz="1100" dirty="0"/>
              <a:t>… …</a:t>
            </a:r>
          </a:p>
          <a:p>
            <a:r>
              <a:rPr lang="en-US" sz="1100" dirty="0"/>
              <a:t>Queries ask for summations and aggregations in dimensions, e.g.</a:t>
            </a:r>
          </a:p>
          <a:p>
            <a:pPr lvl="1"/>
            <a:r>
              <a:rPr lang="en-US" sz="1100" dirty="0"/>
              <a:t>Total sales of products in category X, to customers in country Y during year Z.</a:t>
            </a:r>
          </a:p>
          <a:p>
            <a:pPr lvl="1"/>
            <a:r>
              <a:rPr lang="en-US" sz="1100" dirty="0"/>
              <a:t>Queries can roll-up, drill down, pivot, … …</a:t>
            </a:r>
          </a:p>
          <a:p>
            <a:r>
              <a:rPr lang="en-US" sz="1100" dirty="0"/>
              <a:t>This is a generalization of the spreadsheet concept of</a:t>
            </a:r>
            <a:br>
              <a:rPr lang="en-US" sz="1100" dirty="0"/>
            </a:br>
            <a:r>
              <a:rPr lang="en-US" sz="1100" i="1" dirty="0"/>
              <a:t>pivot tables.</a:t>
            </a:r>
            <a:endParaRPr lang="en-US" sz="1100" dirty="0"/>
          </a:p>
        </p:txBody>
      </p:sp>
    </p:spTree>
    <p:extLst>
      <p:ext uri="{BB962C8B-B14F-4D97-AF65-F5344CB8AC3E}">
        <p14:creationId xmlns:p14="http://schemas.microsoft.com/office/powerpoint/2010/main" val="225300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86101-ABCC-8314-4110-0DCAB8F18512}"/>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DC01D693-C171-BB97-82EB-1366C47D9B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792CEEB4-B1EA-150D-5E35-034031ADFE3F}"/>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Locking</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dirty="0">
                <a:solidFill>
                  <a:prstClr val="white"/>
                </a:solidFill>
              </a:rPr>
              <a:t>Deadlock</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016205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0C9B03-5D9D-A1A0-59B5-CBB2DAA94AB7}"/>
              </a:ext>
            </a:extLst>
          </p:cNvPr>
          <p:cNvSpPr>
            <a:spLocks noGrp="1"/>
          </p:cNvSpPr>
          <p:nvPr>
            <p:ph idx="1"/>
          </p:nvPr>
        </p:nvSpPr>
        <p:spPr/>
        <p:txBody>
          <a:bodyPr/>
          <a:lstStyle/>
          <a:p>
            <a:r>
              <a:rPr lang="en-US" dirty="0"/>
              <a:t>See pivot-table-</a:t>
            </a:r>
            <a:r>
              <a:rPr lang="en-US" dirty="0" err="1"/>
              <a:t>example.xls</a:t>
            </a:r>
            <a:r>
              <a:rPr lang="en-US" dirty="0"/>
              <a:t> in lecture folder.</a:t>
            </a:r>
          </a:p>
          <a:p>
            <a:r>
              <a:rPr lang="en-US" dirty="0"/>
              <a:t>Stolen from https://</a:t>
            </a:r>
            <a:r>
              <a:rPr lang="en-US" dirty="0" err="1"/>
              <a:t>www.excel-easy.com</a:t>
            </a:r>
            <a:r>
              <a:rPr lang="en-US" dirty="0"/>
              <a:t>/data-analysis/pivot-</a:t>
            </a:r>
            <a:r>
              <a:rPr lang="en-US" dirty="0" err="1"/>
              <a:t>tables.html</a:t>
            </a:r>
            <a:endParaRPr lang="en-US" dirty="0"/>
          </a:p>
        </p:txBody>
      </p:sp>
      <p:sp>
        <p:nvSpPr>
          <p:cNvPr id="3" name="Title 2">
            <a:extLst>
              <a:ext uri="{FF2B5EF4-FFF2-40B4-BE49-F238E27FC236}">
                <a16:creationId xmlns:a16="http://schemas.microsoft.com/office/drawing/2014/main" id="{69AC53CF-BFED-3482-5606-ADA006B8E0EB}"/>
              </a:ext>
            </a:extLst>
          </p:cNvPr>
          <p:cNvSpPr>
            <a:spLocks noGrp="1"/>
          </p:cNvSpPr>
          <p:nvPr>
            <p:ph type="title"/>
          </p:nvPr>
        </p:nvSpPr>
        <p:spPr/>
        <p:txBody>
          <a:bodyPr/>
          <a:lstStyle/>
          <a:p>
            <a:r>
              <a:rPr lang="en-US" dirty="0"/>
              <a:t>Pivot Table Example</a:t>
            </a:r>
          </a:p>
        </p:txBody>
      </p:sp>
    </p:spTree>
    <p:extLst>
      <p:ext uri="{BB962C8B-B14F-4D97-AF65-F5344CB8AC3E}">
        <p14:creationId xmlns:p14="http://schemas.microsoft.com/office/powerpoint/2010/main" val="2978079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6976-8D5F-9F86-EFD7-28811A92D11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9F467B7-93CB-178F-5CC7-7B609CA73D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45AB173-309F-74C6-AAF8-1EBAF6C06A1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14E738-41F7-A521-B531-66E4FECB05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C11C8D61-1B63-2AAB-05E8-74C71D1425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5/Project</a:t>
            </a:r>
          </a:p>
        </p:txBody>
      </p:sp>
      <p:sp>
        <p:nvSpPr>
          <p:cNvPr id="8" name="TextBox 9">
            <a:extLst>
              <a:ext uri="{FF2B5EF4-FFF2-40B4-BE49-F238E27FC236}">
                <a16:creationId xmlns:a16="http://schemas.microsoft.com/office/drawing/2014/main" id="{14840C6C-0883-62C0-754A-F7A241412ED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1040772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7FB54-EE41-B0DC-D24E-D01BEE7B887F}"/>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54D5CEB-431A-0B4A-B0D7-12A423940B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E33D15AF-2F6D-D53F-91F2-FAB6CE0F794E}"/>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1896421"/>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80CE1F-C06F-B8FC-A1AC-A4833F50D4E2}"/>
              </a:ext>
            </a:extLst>
          </p:cNvPr>
          <p:cNvSpPr>
            <a:spLocks noGrp="1"/>
          </p:cNvSpPr>
          <p:nvPr>
            <p:ph type="title"/>
          </p:nvPr>
        </p:nvSpPr>
        <p:spPr/>
        <p:txBody>
          <a:bodyPr/>
          <a:lstStyle/>
          <a:p>
            <a:r>
              <a:rPr lang="en-US" dirty="0"/>
              <a:t>Data Engineering and Applications</a:t>
            </a:r>
          </a:p>
        </p:txBody>
      </p:sp>
      <p:pic>
        <p:nvPicPr>
          <p:cNvPr id="4" name="Picture 3">
            <a:extLst>
              <a:ext uri="{FF2B5EF4-FFF2-40B4-BE49-F238E27FC236}">
                <a16:creationId xmlns:a16="http://schemas.microsoft.com/office/drawing/2014/main" id="{4663AE78-1F8B-65EE-4187-F7C579299183}"/>
              </a:ext>
            </a:extLst>
          </p:cNvPr>
          <p:cNvPicPr>
            <a:picLocks noChangeAspect="1"/>
          </p:cNvPicPr>
          <p:nvPr/>
        </p:nvPicPr>
        <p:blipFill>
          <a:blip r:embed="rId2"/>
          <a:stretch>
            <a:fillRect/>
          </a:stretch>
        </p:blipFill>
        <p:spPr>
          <a:xfrm>
            <a:off x="1219200" y="550956"/>
            <a:ext cx="6553200" cy="4041587"/>
          </a:xfrm>
          <a:prstGeom prst="rect">
            <a:avLst/>
          </a:prstGeom>
        </p:spPr>
      </p:pic>
    </p:spTree>
    <p:extLst>
      <p:ext uri="{BB962C8B-B14F-4D97-AF65-F5344CB8AC3E}">
        <p14:creationId xmlns:p14="http://schemas.microsoft.com/office/powerpoint/2010/main" val="3481264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B23D3-D2CC-FA76-BB69-B5142EABEA92}"/>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E0CC5193-857A-D8ED-E1C4-3F2F1252EE32}"/>
              </a:ext>
            </a:extLst>
          </p:cNvPr>
          <p:cNvPicPr>
            <a:picLocks noChangeAspect="1"/>
          </p:cNvPicPr>
          <p:nvPr/>
        </p:nvPicPr>
        <p:blipFill>
          <a:blip r:embed="rId2"/>
          <a:stretch>
            <a:fillRect/>
          </a:stretch>
        </p:blipFill>
        <p:spPr>
          <a:xfrm>
            <a:off x="1219200" y="575494"/>
            <a:ext cx="6071451" cy="4124807"/>
          </a:xfrm>
          <a:prstGeom prst="rect">
            <a:avLst/>
          </a:prstGeom>
        </p:spPr>
      </p:pic>
    </p:spTree>
    <p:extLst>
      <p:ext uri="{BB962C8B-B14F-4D97-AF65-F5344CB8AC3E}">
        <p14:creationId xmlns:p14="http://schemas.microsoft.com/office/powerpoint/2010/main" val="2987496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AC0A-8487-20CB-DA26-FC94F8F5DE01}"/>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2978E7EC-3335-2A81-C9AA-AD7C225A41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6743CFF7-5B8C-1E03-1D78-779A226DEE12}"/>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Full Stack Web Application</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44406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3"/>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4"/>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5"/>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4057643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B596-19C6-C5FF-3472-7A7B1D60C7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CE4393-BD22-BAF4-A335-7105D4F914BD}"/>
              </a:ext>
            </a:extLst>
          </p:cNvPr>
          <p:cNvSpPr>
            <a:spLocks noGrp="1"/>
          </p:cNvSpPr>
          <p:nvPr>
            <p:ph type="title"/>
          </p:nvPr>
        </p:nvSpPr>
        <p:spPr/>
        <p:txBody>
          <a:bodyPr/>
          <a:lstStyle/>
          <a:p>
            <a:r>
              <a:rPr lang="en-US" dirty="0"/>
              <a:t>Conceptual Model</a:t>
            </a:r>
          </a:p>
        </p:txBody>
      </p:sp>
      <p:pic>
        <p:nvPicPr>
          <p:cNvPr id="4" name="Picture 3">
            <a:extLst>
              <a:ext uri="{FF2B5EF4-FFF2-40B4-BE49-F238E27FC236}">
                <a16:creationId xmlns:a16="http://schemas.microsoft.com/office/drawing/2014/main" id="{A152FB37-83AA-BFC0-E313-87BE78198222}"/>
              </a:ext>
            </a:extLst>
          </p:cNvPr>
          <p:cNvPicPr>
            <a:picLocks noChangeAspect="1"/>
          </p:cNvPicPr>
          <p:nvPr/>
        </p:nvPicPr>
        <p:blipFill>
          <a:blip r:embed="rId2"/>
          <a:stretch>
            <a:fillRect/>
          </a:stretch>
        </p:blipFill>
        <p:spPr>
          <a:xfrm>
            <a:off x="1295400" y="717666"/>
            <a:ext cx="7772400" cy="3708167"/>
          </a:xfrm>
          <a:prstGeom prst="rect">
            <a:avLst/>
          </a:prstGeom>
        </p:spPr>
      </p:pic>
    </p:spTree>
    <p:extLst>
      <p:ext uri="{BB962C8B-B14F-4D97-AF65-F5344CB8AC3E}">
        <p14:creationId xmlns:p14="http://schemas.microsoft.com/office/powerpoint/2010/main" val="36700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1517174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230234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265600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511379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559221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1561729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1911881629"/>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2444017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702127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233356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1912439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3FB8-D329-68DB-73C2-D5F488BB09DE}"/>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E9C2D4F-0ED2-CEF0-7D29-4C3AF40E9A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70C3DC4-365C-E08E-328E-D8C0E8B262D9}"/>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Some Walkthroughs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763488"/>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68FA82-81A3-C057-F346-28039674C802}"/>
              </a:ext>
            </a:extLst>
          </p:cNvPr>
          <p:cNvSpPr>
            <a:spLocks noGrp="1"/>
          </p:cNvSpPr>
          <p:nvPr>
            <p:ph idx="1"/>
          </p:nvPr>
        </p:nvSpPr>
        <p:spPr/>
        <p:txBody>
          <a:bodyPr/>
          <a:lstStyle/>
          <a:p>
            <a:r>
              <a:rPr lang="en-US" dirty="0"/>
              <a:t>Complex</a:t>
            </a:r>
          </a:p>
          <a:p>
            <a:pPr lvl="1"/>
            <a:r>
              <a:rPr lang="en-US" dirty="0"/>
              <a:t>/Users/</a:t>
            </a:r>
            <a:r>
              <a:rPr lang="en-US" dirty="0" err="1"/>
              <a:t>donald.ferguson</a:t>
            </a:r>
            <a:r>
              <a:rPr lang="en-US" dirty="0"/>
              <a:t>/Dropbox/000/000-A-Current-Examples/W4111-FastAPI-IMDB-Solution</a:t>
            </a:r>
          </a:p>
          <a:p>
            <a:pPr lvl="1"/>
            <a:r>
              <a:rPr lang="en-US" dirty="0"/>
              <a:t>/Users/</a:t>
            </a:r>
            <a:r>
              <a:rPr lang="en-US" dirty="0" err="1"/>
              <a:t>donald.ferguson</a:t>
            </a:r>
            <a:r>
              <a:rPr lang="en-US" dirty="0"/>
              <a:t>/Dropbox/000/000-A-Current-Examples/current-dashboard</a:t>
            </a:r>
          </a:p>
          <a:p>
            <a:r>
              <a:rPr lang="en-US" dirty="0"/>
              <a:t>Project template</a:t>
            </a:r>
          </a:p>
          <a:p>
            <a:pPr lvl="1"/>
            <a:r>
              <a:rPr lang="en-US" dirty="0"/>
              <a:t>Web application</a:t>
            </a:r>
          </a:p>
          <a:p>
            <a:pPr lvl="1"/>
            <a:r>
              <a:rPr lang="en-US" dirty="0"/>
              <a:t>Some non-programming examples</a:t>
            </a:r>
          </a:p>
        </p:txBody>
      </p:sp>
      <p:sp>
        <p:nvSpPr>
          <p:cNvPr id="3" name="Title 2">
            <a:extLst>
              <a:ext uri="{FF2B5EF4-FFF2-40B4-BE49-F238E27FC236}">
                <a16:creationId xmlns:a16="http://schemas.microsoft.com/office/drawing/2014/main" id="{C14681E7-E835-38F5-8C16-EA668B2C606D}"/>
              </a:ext>
            </a:extLst>
          </p:cNvPr>
          <p:cNvSpPr>
            <a:spLocks noGrp="1"/>
          </p:cNvSpPr>
          <p:nvPr>
            <p:ph type="title"/>
          </p:nvPr>
        </p:nvSpPr>
        <p:spPr/>
        <p:txBody>
          <a:bodyPr/>
          <a:lstStyle/>
          <a:p>
            <a:r>
              <a:rPr lang="en-US" dirty="0"/>
              <a:t>Some Walkthroughs</a:t>
            </a:r>
          </a:p>
        </p:txBody>
      </p:sp>
    </p:spTree>
    <p:extLst>
      <p:ext uri="{BB962C8B-B14F-4D97-AF65-F5344CB8AC3E}">
        <p14:creationId xmlns:p14="http://schemas.microsoft.com/office/powerpoint/2010/main" val="367590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7A1EA-E2FB-C88C-2531-843064FE21EE}"/>
              </a:ext>
            </a:extLst>
          </p:cNvPr>
          <p:cNvSpPr>
            <a:spLocks noGrp="1"/>
          </p:cNvSpPr>
          <p:nvPr>
            <p:ph idx="1"/>
          </p:nvPr>
        </p:nvSpPr>
        <p:spPr>
          <a:xfrm>
            <a:off x="2514600" y="590550"/>
            <a:ext cx="6477000" cy="4038600"/>
          </a:xfrm>
        </p:spPr>
        <p:txBody>
          <a:bodyPr/>
          <a:lstStyle/>
          <a:p>
            <a:r>
              <a:rPr lang="en-US" dirty="0"/>
              <a:t>With a little bit of tinkering, I come up with the following entity types/entity sets</a:t>
            </a:r>
          </a:p>
          <a:p>
            <a:pPr lvl="1"/>
            <a:r>
              <a:rPr lang="en-US" dirty="0" err="1"/>
              <a:t>name_basics</a:t>
            </a:r>
            <a:endParaRPr lang="en-US" dirty="0"/>
          </a:p>
          <a:p>
            <a:pPr lvl="1"/>
            <a:r>
              <a:rPr lang="en-US" dirty="0"/>
              <a:t>professions</a:t>
            </a:r>
          </a:p>
          <a:p>
            <a:pPr lvl="1"/>
            <a:r>
              <a:rPr lang="en-US" dirty="0"/>
              <a:t>genres</a:t>
            </a:r>
          </a:p>
          <a:p>
            <a:pPr lvl="1"/>
            <a:r>
              <a:rPr lang="en-US" dirty="0" err="1"/>
              <a:t>title_basics</a:t>
            </a:r>
            <a:endParaRPr lang="en-US" dirty="0"/>
          </a:p>
          <a:p>
            <a:pPr lvl="1"/>
            <a:r>
              <a:rPr lang="en-US" dirty="0" err="1"/>
              <a:t>title_ratings</a:t>
            </a:r>
            <a:endParaRPr lang="en-US" dirty="0"/>
          </a:p>
          <a:p>
            <a:pPr lvl="1"/>
            <a:r>
              <a:rPr lang="en-US" dirty="0"/>
              <a:t>seasons </a:t>
            </a:r>
            <a:r>
              <a:rPr lang="en-US" dirty="0">
                <a:sym typeface="Wingdings" pitchFamily="2" charset="2"/>
              </a:rPr>
              <a:t> episodes  scenes</a:t>
            </a:r>
          </a:p>
          <a:p>
            <a:pPr lvl="1"/>
            <a:r>
              <a:rPr lang="en-US" dirty="0">
                <a:sym typeface="Wingdings" pitchFamily="2" charset="2"/>
              </a:rPr>
              <a:t>Characters</a:t>
            </a:r>
          </a:p>
          <a:p>
            <a:r>
              <a:rPr lang="en-US" dirty="0">
                <a:sym typeface="Wingdings" pitchFamily="2" charset="2"/>
              </a:rPr>
              <a:t>And a lot of relationships</a:t>
            </a:r>
            <a:endParaRPr lang="en-US" dirty="0"/>
          </a:p>
        </p:txBody>
      </p:sp>
      <p:sp>
        <p:nvSpPr>
          <p:cNvPr id="3" name="Title 2">
            <a:extLst>
              <a:ext uri="{FF2B5EF4-FFF2-40B4-BE49-F238E27FC236}">
                <a16:creationId xmlns:a16="http://schemas.microsoft.com/office/drawing/2014/main" id="{3F66522A-F747-8127-CDD1-E83F27C33AC5}"/>
              </a:ext>
            </a:extLst>
          </p:cNvPr>
          <p:cNvSpPr>
            <a:spLocks noGrp="1"/>
          </p:cNvSpPr>
          <p:nvPr>
            <p:ph type="title"/>
          </p:nvPr>
        </p:nvSpPr>
        <p:spPr/>
        <p:txBody>
          <a:bodyPr/>
          <a:lstStyle/>
          <a:p>
            <a:r>
              <a:rPr lang="en-US" dirty="0"/>
              <a:t>The Data</a:t>
            </a:r>
          </a:p>
        </p:txBody>
      </p:sp>
      <p:pic>
        <p:nvPicPr>
          <p:cNvPr id="4" name="Picture 3">
            <a:extLst>
              <a:ext uri="{FF2B5EF4-FFF2-40B4-BE49-F238E27FC236}">
                <a16:creationId xmlns:a16="http://schemas.microsoft.com/office/drawing/2014/main" id="{ECB03A00-ED5B-5BA4-5014-7C8F5A3BDA40}"/>
              </a:ext>
            </a:extLst>
          </p:cNvPr>
          <p:cNvPicPr>
            <a:picLocks noChangeAspect="1"/>
          </p:cNvPicPr>
          <p:nvPr/>
        </p:nvPicPr>
        <p:blipFill>
          <a:blip r:embed="rId2"/>
          <a:stretch>
            <a:fillRect/>
          </a:stretch>
        </p:blipFill>
        <p:spPr>
          <a:xfrm>
            <a:off x="228600" y="553542"/>
            <a:ext cx="1929613" cy="4038600"/>
          </a:xfrm>
          <a:prstGeom prst="rect">
            <a:avLst/>
          </a:prstGeom>
        </p:spPr>
      </p:pic>
    </p:spTree>
    <p:extLst>
      <p:ext uri="{BB962C8B-B14F-4D97-AF65-F5344CB8AC3E}">
        <p14:creationId xmlns:p14="http://schemas.microsoft.com/office/powerpoint/2010/main" val="86797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96AE792-CB4E-6F92-F9AA-DC541B8DD60E}"/>
              </a:ext>
            </a:extLst>
          </p:cNvPr>
          <p:cNvSpPr>
            <a:spLocks noGrp="1"/>
          </p:cNvSpPr>
          <p:nvPr>
            <p:ph idx="1"/>
          </p:nvPr>
        </p:nvSpPr>
        <p:spPr>
          <a:xfrm>
            <a:off x="152400" y="590550"/>
            <a:ext cx="4191000" cy="4038600"/>
          </a:xfrm>
        </p:spPr>
        <p:txBody>
          <a:bodyPr/>
          <a:lstStyle/>
          <a:p>
            <a:r>
              <a:rPr lang="en-US" dirty="0"/>
              <a:t>Core relational holds</a:t>
            </a:r>
          </a:p>
          <a:p>
            <a:pPr lvl="1"/>
            <a:r>
              <a:rPr lang="en-US" dirty="0" err="1"/>
              <a:t>name_basics</a:t>
            </a:r>
            <a:endParaRPr lang="en-US" dirty="0"/>
          </a:p>
          <a:p>
            <a:pPr lvl="1"/>
            <a:r>
              <a:rPr lang="en-US" dirty="0" err="1"/>
              <a:t>title_basics</a:t>
            </a:r>
            <a:endParaRPr lang="en-US" dirty="0"/>
          </a:p>
          <a:p>
            <a:pPr lvl="1"/>
            <a:r>
              <a:rPr lang="en-US" dirty="0" err="1"/>
              <a:t>title_ratings</a:t>
            </a:r>
            <a:endParaRPr lang="en-US" dirty="0"/>
          </a:p>
          <a:p>
            <a:pPr lvl="1"/>
            <a:r>
              <a:rPr lang="en-US" dirty="0"/>
              <a:t>characters</a:t>
            </a:r>
          </a:p>
          <a:p>
            <a:r>
              <a:rPr lang="en-US" dirty="0"/>
              <a:t>MongoDB holds</a:t>
            </a:r>
          </a:p>
          <a:p>
            <a:pPr lvl="1"/>
            <a:r>
              <a:rPr lang="en-US" dirty="0" err="1"/>
              <a:t>season_episode_scene</a:t>
            </a:r>
            <a:endParaRPr lang="en-US" dirty="0"/>
          </a:p>
          <a:p>
            <a:pPr lvl="1"/>
            <a:r>
              <a:rPr lang="en-US" dirty="0"/>
              <a:t>characters</a:t>
            </a:r>
          </a:p>
          <a:p>
            <a:r>
              <a:rPr lang="en-US" dirty="0"/>
              <a:t>Neo4j holds characters and their relationships</a:t>
            </a:r>
          </a:p>
          <a:p>
            <a:r>
              <a:rPr lang="en-US" dirty="0"/>
              <a:t>Data Warehouse holds wide-flat</a:t>
            </a:r>
            <a:br>
              <a:rPr lang="en-US" dirty="0"/>
            </a:br>
            <a:r>
              <a:rPr lang="en-US" dirty="0"/>
              <a:t>processed extracts of data.</a:t>
            </a:r>
          </a:p>
        </p:txBody>
      </p:sp>
      <p:sp>
        <p:nvSpPr>
          <p:cNvPr id="3" name="Title 2">
            <a:extLst>
              <a:ext uri="{FF2B5EF4-FFF2-40B4-BE49-F238E27FC236}">
                <a16:creationId xmlns:a16="http://schemas.microsoft.com/office/drawing/2014/main" id="{0BDF52D5-AA04-FBCF-527C-8A69366BD270}"/>
              </a:ext>
            </a:extLst>
          </p:cNvPr>
          <p:cNvSpPr>
            <a:spLocks noGrp="1"/>
          </p:cNvSpPr>
          <p:nvPr>
            <p:ph type="title"/>
          </p:nvPr>
        </p:nvSpPr>
        <p:spPr/>
        <p:txBody>
          <a:bodyPr/>
          <a:lstStyle/>
          <a:p>
            <a:r>
              <a:rPr lang="en-US" dirty="0"/>
              <a:t>Conceptual Model</a:t>
            </a:r>
          </a:p>
        </p:txBody>
      </p:sp>
      <p:pic>
        <p:nvPicPr>
          <p:cNvPr id="4" name="Picture 3">
            <a:extLst>
              <a:ext uri="{FF2B5EF4-FFF2-40B4-BE49-F238E27FC236}">
                <a16:creationId xmlns:a16="http://schemas.microsoft.com/office/drawing/2014/main" id="{54F8DD70-FAAF-F322-3FDC-889AE544B8DE}"/>
              </a:ext>
            </a:extLst>
          </p:cNvPr>
          <p:cNvPicPr>
            <a:picLocks noChangeAspect="1"/>
          </p:cNvPicPr>
          <p:nvPr/>
        </p:nvPicPr>
        <p:blipFill>
          <a:blip r:embed="rId2"/>
          <a:stretch>
            <a:fillRect/>
          </a:stretch>
        </p:blipFill>
        <p:spPr>
          <a:xfrm>
            <a:off x="4252949" y="222720"/>
            <a:ext cx="4612459" cy="4147789"/>
          </a:xfrm>
          <a:prstGeom prst="rect">
            <a:avLst/>
          </a:prstGeom>
        </p:spPr>
      </p:pic>
    </p:spTree>
    <p:extLst>
      <p:ext uri="{BB962C8B-B14F-4D97-AF65-F5344CB8AC3E}">
        <p14:creationId xmlns:p14="http://schemas.microsoft.com/office/powerpoint/2010/main" val="843861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1276286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1901695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286033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
        <p:nvSpPr>
          <p:cNvPr id="3" name="Rounded Rectangular Callout 2">
            <a:extLst>
              <a:ext uri="{FF2B5EF4-FFF2-40B4-BE49-F238E27FC236}">
                <a16:creationId xmlns:a16="http://schemas.microsoft.com/office/drawing/2014/main" id="{B5FD574B-2644-D1D2-84FD-25A8B5D2CE89}"/>
              </a:ext>
            </a:extLst>
          </p:cNvPr>
          <p:cNvSpPr/>
          <p:nvPr/>
        </p:nvSpPr>
        <p:spPr bwMode="auto">
          <a:xfrm>
            <a:off x="5334000" y="3714750"/>
            <a:ext cx="2514600" cy="914400"/>
          </a:xfrm>
          <a:prstGeom prst="wedgeRoundRectCallout">
            <a:avLst>
              <a:gd name="adj1" fmla="val -136641"/>
              <a:gd name="adj2" fmla="val -82723"/>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Based on something I</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said in the last lecture,</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anyone kno</a:t>
            </a:r>
            <a:r>
              <a:rPr lang="en-US" sz="1600" dirty="0">
                <a:latin typeface="Helvetica" charset="0"/>
              </a:rPr>
              <a:t>w why?</a:t>
            </a:r>
            <a:endParaRPr kumimoji="0" lang="en-US" sz="1600" b="0" i="0" u="none" strike="noStrike" cap="none" normalizeH="0" baseline="0" dirty="0">
              <a:ln>
                <a:noFill/>
              </a:ln>
              <a:solidFill>
                <a:schemeClr val="tx1"/>
              </a:solidFill>
              <a:effectLst/>
              <a:latin typeface="Helvetica" charset="0"/>
            </a:endParaRP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3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86960</TotalTime>
  <Words>5272</Words>
  <Application>Microsoft Macintosh PowerPoint</Application>
  <PresentationFormat>On-screen Show (16:9)</PresentationFormat>
  <Paragraphs>513</Paragraphs>
  <Slides>77</Slides>
  <Notes>35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77</vt:i4>
      </vt:variant>
    </vt:vector>
  </HeadingPairs>
  <TitlesOfParts>
    <vt:vector size="93" baseType="lpstr">
      <vt:lpstr>Arial</vt:lpstr>
      <vt:lpstr>Calibri</vt:lpstr>
      <vt:lpstr>Century Schoolbook</vt:lpstr>
      <vt:lpstr>Helvetica</vt:lpstr>
      <vt:lpstr>Monotype Sorts</vt:lpstr>
      <vt:lpstr>Museo For Dell</vt:lpstr>
      <vt:lpstr>Museo Sans For Dell</vt:lpstr>
      <vt:lpstr>Roboto</vt:lpstr>
      <vt:lpstr>Symbol</vt:lpstr>
      <vt:lpstr>Times New Roman</vt:lpstr>
      <vt:lpstr>Webdings</vt:lpstr>
      <vt:lpstr>Wingdings</vt:lpstr>
      <vt:lpstr>Office Theme</vt:lpstr>
      <vt:lpstr>db</vt:lpstr>
      <vt:lpstr>2_db</vt:lpstr>
      <vt:lpstr>3_db</vt:lpstr>
      <vt:lpstr>PowerPoint Presentation</vt:lpstr>
      <vt:lpstr>PowerPoint Presentation</vt:lpstr>
      <vt:lpstr>Contents</vt:lpstr>
      <vt:lpstr>PowerPoint Presentation</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Implementation of Locking</vt:lpstr>
      <vt:lpstr>Deadlock Handling</vt:lpstr>
      <vt:lpstr>Deadlock Handling</vt:lpstr>
      <vt:lpstr>More Deadlock Prevention Strategies</vt:lpstr>
      <vt:lpstr>Deadlock prevention (Cont.)</vt:lpstr>
      <vt:lpstr>Deadlock Detection</vt:lpstr>
      <vt:lpstr>PowerPoint Presentation</vt:lpstr>
      <vt:lpstr>Schedules and Serializable</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Testing for Serializability </vt:lpstr>
      <vt:lpstr>Test for Conflict Serializability</vt:lpstr>
      <vt:lpstr>Recoverable Schedules</vt:lpstr>
      <vt:lpstr>Cascading Rollbacks</vt:lpstr>
      <vt:lpstr>Weak Levels of Consistency</vt:lpstr>
      <vt:lpstr>Levels of Consistency in SQL-92</vt:lpstr>
      <vt:lpstr>PowerPoint Presentation</vt:lpstr>
      <vt:lpstr>Eventual Consistency</vt:lpstr>
      <vt:lpstr>BASE</vt:lpstr>
      <vt:lpstr>ACID – BASE (Simplistic Comparison)</vt:lpstr>
      <vt:lpstr>Eventual Consistency</vt:lpstr>
      <vt:lpstr>CAP Theorem</vt:lpstr>
      <vt:lpstr>PowerPoint Presentation</vt:lpstr>
      <vt:lpstr>PowerPoint Presentation</vt:lpstr>
      <vt:lpstr>Enterprise Information Integration</vt:lpstr>
      <vt:lpstr>Data Warehouse and Data Lake</vt:lpstr>
      <vt:lpstr>Data Warehousing</vt:lpstr>
      <vt:lpstr>Overview (Cont.)</vt:lpstr>
      <vt:lpstr>ETL Concepts</vt:lpstr>
      <vt:lpstr>PowerPoint Presentation</vt:lpstr>
      <vt:lpstr>Facts and Dimensions</vt:lpstr>
      <vt:lpstr>Hierarchies on Dimensions</vt:lpstr>
      <vt:lpstr>Another Dimension Example – Product Categories</vt:lpstr>
      <vt:lpstr>Pivot Table Example</vt:lpstr>
      <vt:lpstr>PowerPoint Presentation</vt:lpstr>
      <vt:lpstr>PowerPoint Presentation</vt:lpstr>
      <vt:lpstr>Data Engineering and Applications</vt:lpstr>
      <vt:lpstr>Big Picture</vt:lpstr>
      <vt:lpstr>PowerPoint Presentation</vt:lpstr>
      <vt:lpstr>Full Stack Application</vt:lpstr>
      <vt:lpstr>Conceptual Model</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PowerPoint Presentation</vt:lpstr>
      <vt:lpstr>Some Walkthroughs</vt:lpstr>
      <vt:lpstr>The Data</vt:lpstr>
      <vt:lpstr>Conceptual Model</vt:lpstr>
      <vt:lpstr>Let’s Look at the Programming Project</vt:lpstr>
      <vt:lpstr>Let’s Look at the Programming Project</vt:lpstr>
      <vt:lpstr>Let’s Look at the Programming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646</cp:revision>
  <cp:lastPrinted>2025-04-11T08:53:05Z</cp:lastPrinted>
  <dcterms:created xsi:type="dcterms:W3CDTF">2010-04-12T23:12:02Z</dcterms:created>
  <dcterms:modified xsi:type="dcterms:W3CDTF">2025-04-18T13:34:24Z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